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36"/>
  </p:notesMasterIdLst>
  <p:handoutMasterIdLst>
    <p:handoutMasterId r:id="rId37"/>
  </p:handoutMasterIdLst>
  <p:sldIdLst>
    <p:sldId id="290" r:id="rId2"/>
    <p:sldId id="261" r:id="rId3"/>
    <p:sldId id="389" r:id="rId4"/>
    <p:sldId id="289" r:id="rId5"/>
    <p:sldId id="291" r:id="rId6"/>
    <p:sldId id="317" r:id="rId7"/>
    <p:sldId id="318" r:id="rId8"/>
    <p:sldId id="353" r:id="rId9"/>
    <p:sldId id="361" r:id="rId10"/>
    <p:sldId id="319" r:id="rId11"/>
    <p:sldId id="300" r:id="rId12"/>
    <p:sldId id="301" r:id="rId13"/>
    <p:sldId id="302" r:id="rId14"/>
    <p:sldId id="303" r:id="rId15"/>
    <p:sldId id="388" r:id="rId16"/>
    <p:sldId id="304" r:id="rId17"/>
    <p:sldId id="305" r:id="rId18"/>
    <p:sldId id="306" r:id="rId19"/>
    <p:sldId id="308" r:id="rId20"/>
    <p:sldId id="307" r:id="rId21"/>
    <p:sldId id="348" r:id="rId22"/>
    <p:sldId id="354" r:id="rId23"/>
    <p:sldId id="350" r:id="rId24"/>
    <p:sldId id="320" r:id="rId25"/>
    <p:sldId id="309" r:id="rId26"/>
    <p:sldId id="310" r:id="rId27"/>
    <p:sldId id="311" r:id="rId28"/>
    <p:sldId id="340" r:id="rId29"/>
    <p:sldId id="341" r:id="rId30"/>
    <p:sldId id="342" r:id="rId31"/>
    <p:sldId id="343" r:id="rId32"/>
    <p:sldId id="345" r:id="rId33"/>
    <p:sldId id="347" r:id="rId34"/>
    <p:sldId id="259" r:id="rId35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114" d="100"/>
          <a:sy n="114" d="100"/>
        </p:scale>
        <p:origin x="12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GANs, Least-squares GANs, f-GANs,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GANs.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Sample based</a:t>
                </a:r>
              </a:p>
              <a:p>
                <a:pPr lvl="2"/>
                <a:r>
                  <a:rPr lang="en-US" altLang="zh-CN" dirty="0"/>
                  <a:t>GANs is an implicit generative model. </a:t>
                </a:r>
              </a:p>
              <a:p>
                <a:pPr lvl="3"/>
                <a:r>
                  <a:rPr lang="en-US" altLang="zh-CN" dirty="0"/>
                  <a:t>Sample based representation. </a:t>
                </a:r>
              </a:p>
              <a:p>
                <a:pPr lvl="3"/>
                <a:r>
                  <a:rPr lang="en-US" altLang="zh-CN" dirty="0"/>
                  <a:t>Sample based optimization. </a:t>
                </a:r>
              </a:p>
              <a:p>
                <a:pPr lvl="2"/>
                <a:r>
                  <a:rPr lang="en-US" altLang="zh-CN" dirty="0"/>
                  <a:t>JS in overlapping cases is optimizable, if the density is directly adjustable.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LGANs.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WGANs)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3600" dirty="0"/>
              <a:t>On the Convergence of GANs</a:t>
            </a:r>
            <a:endParaRPr lang="zh-CN" altLang="en-US" sz="36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WGANs)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(major)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GANs)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WGANs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01165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WGANs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process</a:t>
            </a:r>
            <a:endParaRPr lang="en-US" altLang="zh-CN" dirty="0"/>
          </a:p>
          <a:p>
            <a:pPr lvl="1"/>
            <a:r>
              <a:rPr lang="en-US" altLang="zh-CN" dirty="0"/>
              <a:t>In contrast to the divergence perspective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How unregularized GANs work in practice</a:t>
            </a:r>
          </a:p>
          <a:p>
            <a:pPr lvl="1"/>
            <a:r>
              <a:rPr lang="en-US" altLang="zh-CN" dirty="0"/>
              <a:t>Flat/simple network surface</a:t>
            </a:r>
          </a:p>
          <a:p>
            <a:pPr lvl="2"/>
            <a:r>
              <a:rPr lang="en-US" altLang="zh-CN" dirty="0"/>
              <a:t>Network structure, optimizer, etc.</a:t>
            </a:r>
          </a:p>
          <a:p>
            <a:pPr lvl="2"/>
            <a:r>
              <a:rPr lang="en-US" altLang="zh-CN" dirty="0"/>
              <a:t>Parameter tuning. </a:t>
            </a:r>
          </a:p>
          <a:p>
            <a:pPr lvl="2"/>
            <a:r>
              <a:rPr lang="en-US" altLang="zh-CN" dirty="0"/>
              <a:t>Delicate balance between G and D.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Unregularized GANs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1B37076-64C7-4D94-BC0D-2E5595143EAF}"/>
              </a:ext>
            </a:extLst>
          </p:cNvPr>
          <p:cNvGrpSpPr/>
          <p:nvPr/>
        </p:nvGrpSpPr>
        <p:grpSpPr>
          <a:xfrm>
            <a:off x="5741989" y="2131688"/>
            <a:ext cx="3124200" cy="4475488"/>
            <a:chOff x="5741989" y="2267581"/>
            <a:chExt cx="3124200" cy="44754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40A711-96FD-4C5B-8738-234DA17B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1989" y="4590419"/>
              <a:ext cx="3124200" cy="21526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8F97773-71D5-4661-915C-1B4DFD02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039" y="2267581"/>
              <a:ext cx="3086100" cy="212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9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endParaRPr lang="en-US" altLang="zh-CN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It means, at the optimal, G should memorize all the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WGANs)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When dataset getting large,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fix the generator and train D infinitely.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use </a:t>
                </a:r>
                <a:r>
                  <a:rPr lang="en-US" altLang="zh-CN" u="sng" dirty="0">
                    <a:solidFill>
                      <a:schemeClr val="bg2"/>
                    </a:solidFill>
                  </a:rPr>
                  <a:t>very deep and large kernel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Lipschitz implementation. (GP</a:t>
                </a:r>
                <a:r>
                  <a:rPr lang="en-US" altLang="zh-CN" dirty="0">
                    <a:sym typeface="Wingdings" panose="05000000000000000000" pitchFamily="2" charset="2"/>
                  </a:rPr>
                  <a:t>MAXGP; DO NOT USE SN)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 in the optimizer.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</a:t>
                </a:r>
              </a:p>
              <a:p>
                <a:pPr lvl="1"/>
                <a:r>
                  <a:rPr lang="en-US" altLang="zh-CN" dirty="0"/>
                  <a:t>But expressiveness issue still turns out to be the key reason.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 </a:t>
                </a:r>
              </a:p>
              <a:p>
                <a:pPr lvl="1"/>
                <a:r>
                  <a:rPr lang="en-US" altLang="zh-CN" dirty="0"/>
                  <a:t>It turns out convolution based D is very 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achieved perfect D and perfect memorization.</a:t>
                </a:r>
              </a:p>
              <a:p>
                <a:pPr lvl="1"/>
                <a:r>
                  <a:rPr lang="en-US" altLang="zh-CN" dirty="0"/>
                  <a:t>By with modified network architecture. (non-convolutional)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Training instability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3200" dirty="0"/>
              <a:t>Convergence Issues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38EE16-86E0-44A5-A356-73D6CB81C3BE}"/>
              </a:ext>
            </a:extLst>
          </p:cNvPr>
          <p:cNvSpPr/>
          <p:nvPr/>
        </p:nvSpPr>
        <p:spPr>
          <a:xfrm>
            <a:off x="4894002" y="1793759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67178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 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A77C09-A7BE-4E44-B727-56446BEEAABB}"/>
              </a:ext>
            </a:extLst>
          </p:cNvPr>
          <p:cNvSpPr txBox="1"/>
          <p:nvPr/>
        </p:nvSpPr>
        <p:spPr>
          <a:xfrm>
            <a:off x="-203324" y="5574623"/>
            <a:ext cx="640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solidFill>
                  <a:schemeClr val="bg2"/>
                </a:solidFill>
              </a:rPr>
              <a:t>In GANs, new samples will be regards as fake, if the D is powerful enough.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 dirty="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Training instability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3200" dirty="0"/>
              <a:t>Convergence Issues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5CC556-1B45-4D4E-B0DA-C06B4137FC5F}"/>
              </a:ext>
            </a:extLst>
          </p:cNvPr>
          <p:cNvGrpSpPr/>
          <p:nvPr/>
        </p:nvGrpSpPr>
        <p:grpSpPr>
          <a:xfrm>
            <a:off x="1297767" y="4228787"/>
            <a:ext cx="6764679" cy="2091064"/>
            <a:chOff x="1398237" y="4550962"/>
            <a:chExt cx="6764679" cy="209106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8129C25-8130-470F-9A06-6422A92473DA}"/>
                </a:ext>
              </a:extLst>
            </p:cNvPr>
            <p:cNvSpPr/>
            <p:nvPr/>
          </p:nvSpPr>
          <p:spPr>
            <a:xfrm>
              <a:off x="1950906" y="4803938"/>
              <a:ext cx="1350929" cy="1417739"/>
            </a:xfrm>
            <a:custGeom>
              <a:avLst/>
              <a:gdLst>
                <a:gd name="connsiteX0" fmla="*/ 0 w 1350929"/>
                <a:gd name="connsiteY0" fmla="*/ 671119 h 1417739"/>
                <a:gd name="connsiteX1" fmla="*/ 151002 w 1350929"/>
                <a:gd name="connsiteY1" fmla="*/ 671119 h 1417739"/>
                <a:gd name="connsiteX2" fmla="*/ 201336 w 1350929"/>
                <a:gd name="connsiteY2" fmla="*/ 654341 h 1417739"/>
                <a:gd name="connsiteX3" fmla="*/ 251670 w 1350929"/>
                <a:gd name="connsiteY3" fmla="*/ 620785 h 1417739"/>
                <a:gd name="connsiteX4" fmla="*/ 268448 w 1350929"/>
                <a:gd name="connsiteY4" fmla="*/ 595618 h 1417739"/>
                <a:gd name="connsiteX5" fmla="*/ 360727 w 1350929"/>
                <a:gd name="connsiteY5" fmla="*/ 511728 h 1417739"/>
                <a:gd name="connsiteX6" fmla="*/ 394283 w 1350929"/>
                <a:gd name="connsiteY6" fmla="*/ 461394 h 1417739"/>
                <a:gd name="connsiteX7" fmla="*/ 436228 w 1350929"/>
                <a:gd name="connsiteY7" fmla="*/ 411060 h 1417739"/>
                <a:gd name="connsiteX8" fmla="*/ 486562 w 1350929"/>
                <a:gd name="connsiteY8" fmla="*/ 327170 h 1417739"/>
                <a:gd name="connsiteX9" fmla="*/ 511729 w 1350929"/>
                <a:gd name="connsiteY9" fmla="*/ 285225 h 1417739"/>
                <a:gd name="connsiteX10" fmla="*/ 545285 w 1350929"/>
                <a:gd name="connsiteY10" fmla="*/ 201335 h 1417739"/>
                <a:gd name="connsiteX11" fmla="*/ 562063 w 1350929"/>
                <a:gd name="connsiteY11" fmla="*/ 176168 h 1417739"/>
                <a:gd name="connsiteX12" fmla="*/ 570452 w 1350929"/>
                <a:gd name="connsiteY12" fmla="*/ 151001 h 1417739"/>
                <a:gd name="connsiteX13" fmla="*/ 612397 w 1350929"/>
                <a:gd name="connsiteY13" fmla="*/ 100667 h 1417739"/>
                <a:gd name="connsiteX14" fmla="*/ 696286 w 1350929"/>
                <a:gd name="connsiteY14" fmla="*/ 16778 h 1417739"/>
                <a:gd name="connsiteX15" fmla="*/ 746620 w 1350929"/>
                <a:gd name="connsiteY15" fmla="*/ 0 h 1417739"/>
                <a:gd name="connsiteX16" fmla="*/ 822121 w 1350929"/>
                <a:gd name="connsiteY16" fmla="*/ 33556 h 1417739"/>
                <a:gd name="connsiteX17" fmla="*/ 855677 w 1350929"/>
                <a:gd name="connsiteY17" fmla="*/ 83890 h 1417739"/>
                <a:gd name="connsiteX18" fmla="*/ 889233 w 1350929"/>
                <a:gd name="connsiteY18" fmla="*/ 151001 h 1417739"/>
                <a:gd name="connsiteX19" fmla="*/ 914400 w 1350929"/>
                <a:gd name="connsiteY19" fmla="*/ 553673 h 1417739"/>
                <a:gd name="connsiteX20" fmla="*/ 922789 w 1350929"/>
                <a:gd name="connsiteY20" fmla="*/ 897622 h 1417739"/>
                <a:gd name="connsiteX21" fmla="*/ 931178 w 1350929"/>
                <a:gd name="connsiteY21" fmla="*/ 956345 h 1417739"/>
                <a:gd name="connsiteX22" fmla="*/ 956345 w 1350929"/>
                <a:gd name="connsiteY22" fmla="*/ 1082179 h 1417739"/>
                <a:gd name="connsiteX23" fmla="*/ 973123 w 1350929"/>
                <a:gd name="connsiteY23" fmla="*/ 1107346 h 1417739"/>
                <a:gd name="connsiteX24" fmla="*/ 1023457 w 1350929"/>
                <a:gd name="connsiteY24" fmla="*/ 1140902 h 1417739"/>
                <a:gd name="connsiteX25" fmla="*/ 1073791 w 1350929"/>
                <a:gd name="connsiteY25" fmla="*/ 1216403 h 1417739"/>
                <a:gd name="connsiteX26" fmla="*/ 1090569 w 1350929"/>
                <a:gd name="connsiteY26" fmla="*/ 1241570 h 1417739"/>
                <a:gd name="connsiteX27" fmla="*/ 1115736 w 1350929"/>
                <a:gd name="connsiteY27" fmla="*/ 1317071 h 1417739"/>
                <a:gd name="connsiteX28" fmla="*/ 1140903 w 1350929"/>
                <a:gd name="connsiteY28" fmla="*/ 1392572 h 1417739"/>
                <a:gd name="connsiteX29" fmla="*/ 1149292 w 1350929"/>
                <a:gd name="connsiteY29" fmla="*/ 1417739 h 1417739"/>
                <a:gd name="connsiteX30" fmla="*/ 1174459 w 1350929"/>
                <a:gd name="connsiteY30" fmla="*/ 1367405 h 1417739"/>
                <a:gd name="connsiteX31" fmla="*/ 1199626 w 1350929"/>
                <a:gd name="connsiteY31" fmla="*/ 1317071 h 1417739"/>
                <a:gd name="connsiteX32" fmla="*/ 1224793 w 1350929"/>
                <a:gd name="connsiteY32" fmla="*/ 1216403 h 1417739"/>
                <a:gd name="connsiteX33" fmla="*/ 1233182 w 1350929"/>
                <a:gd name="connsiteY33" fmla="*/ 1191236 h 1417739"/>
                <a:gd name="connsiteX34" fmla="*/ 1249960 w 1350929"/>
                <a:gd name="connsiteY34" fmla="*/ 1115735 h 1417739"/>
                <a:gd name="connsiteX35" fmla="*/ 1266738 w 1350929"/>
                <a:gd name="connsiteY35" fmla="*/ 1048623 h 1417739"/>
                <a:gd name="connsiteX36" fmla="*/ 1275127 w 1350929"/>
                <a:gd name="connsiteY36" fmla="*/ 981512 h 1417739"/>
                <a:gd name="connsiteX37" fmla="*/ 1283516 w 1350929"/>
                <a:gd name="connsiteY37" fmla="*/ 922789 h 1417739"/>
                <a:gd name="connsiteX38" fmla="*/ 1291905 w 1350929"/>
                <a:gd name="connsiteY38" fmla="*/ 788565 h 1417739"/>
                <a:gd name="connsiteX39" fmla="*/ 1308683 w 1350929"/>
                <a:gd name="connsiteY39" fmla="*/ 729842 h 1417739"/>
                <a:gd name="connsiteX40" fmla="*/ 1317072 w 1350929"/>
                <a:gd name="connsiteY40" fmla="*/ 687897 h 1417739"/>
                <a:gd name="connsiteX41" fmla="*/ 1325461 w 1350929"/>
                <a:gd name="connsiteY41" fmla="*/ 662730 h 1417739"/>
                <a:gd name="connsiteX42" fmla="*/ 1350628 w 1350929"/>
                <a:gd name="connsiteY42" fmla="*/ 604007 h 1417739"/>
                <a:gd name="connsiteX43" fmla="*/ 1350628 w 1350929"/>
                <a:gd name="connsiteY43" fmla="*/ 595618 h 141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50929" h="1417739">
                  <a:moveTo>
                    <a:pt x="0" y="671119"/>
                  </a:moveTo>
                  <a:cubicBezTo>
                    <a:pt x="66790" y="684477"/>
                    <a:pt x="55618" y="686180"/>
                    <a:pt x="151002" y="671119"/>
                  </a:cubicBezTo>
                  <a:cubicBezTo>
                    <a:pt x="168471" y="668361"/>
                    <a:pt x="186621" y="664151"/>
                    <a:pt x="201336" y="654341"/>
                  </a:cubicBezTo>
                  <a:lnTo>
                    <a:pt x="251670" y="620785"/>
                  </a:lnTo>
                  <a:cubicBezTo>
                    <a:pt x="257263" y="612396"/>
                    <a:pt x="261319" y="602747"/>
                    <a:pt x="268448" y="595618"/>
                  </a:cubicBezTo>
                  <a:cubicBezTo>
                    <a:pt x="341857" y="522209"/>
                    <a:pt x="280589" y="607893"/>
                    <a:pt x="360727" y="511728"/>
                  </a:cubicBezTo>
                  <a:cubicBezTo>
                    <a:pt x="373636" y="496237"/>
                    <a:pt x="382184" y="477526"/>
                    <a:pt x="394283" y="461394"/>
                  </a:cubicBezTo>
                  <a:cubicBezTo>
                    <a:pt x="407387" y="443922"/>
                    <a:pt x="423855" y="429057"/>
                    <a:pt x="436228" y="411060"/>
                  </a:cubicBezTo>
                  <a:cubicBezTo>
                    <a:pt x="454703" y="384188"/>
                    <a:pt x="469784" y="355133"/>
                    <a:pt x="486562" y="327170"/>
                  </a:cubicBezTo>
                  <a:cubicBezTo>
                    <a:pt x="494951" y="313188"/>
                    <a:pt x="505673" y="300364"/>
                    <a:pt x="511729" y="285225"/>
                  </a:cubicBezTo>
                  <a:cubicBezTo>
                    <a:pt x="522914" y="257262"/>
                    <a:pt x="528579" y="226394"/>
                    <a:pt x="545285" y="201335"/>
                  </a:cubicBezTo>
                  <a:cubicBezTo>
                    <a:pt x="550878" y="192946"/>
                    <a:pt x="557554" y="185186"/>
                    <a:pt x="562063" y="176168"/>
                  </a:cubicBezTo>
                  <a:cubicBezTo>
                    <a:pt x="566018" y="168259"/>
                    <a:pt x="566497" y="158910"/>
                    <a:pt x="570452" y="151001"/>
                  </a:cubicBezTo>
                  <a:cubicBezTo>
                    <a:pt x="588438" y="115028"/>
                    <a:pt x="586422" y="134063"/>
                    <a:pt x="612397" y="100667"/>
                  </a:cubicBezTo>
                  <a:cubicBezTo>
                    <a:pt x="643716" y="60400"/>
                    <a:pt x="642596" y="34675"/>
                    <a:pt x="696286" y="16778"/>
                  </a:cubicBezTo>
                  <a:lnTo>
                    <a:pt x="746620" y="0"/>
                  </a:lnTo>
                  <a:cubicBezTo>
                    <a:pt x="765367" y="6249"/>
                    <a:pt x="805699" y="14788"/>
                    <a:pt x="822121" y="33556"/>
                  </a:cubicBezTo>
                  <a:cubicBezTo>
                    <a:pt x="835400" y="48731"/>
                    <a:pt x="844492" y="67112"/>
                    <a:pt x="855677" y="83890"/>
                  </a:cubicBezTo>
                  <a:cubicBezTo>
                    <a:pt x="880809" y="121588"/>
                    <a:pt x="868709" y="99691"/>
                    <a:pt x="889233" y="151001"/>
                  </a:cubicBezTo>
                  <a:cubicBezTo>
                    <a:pt x="922325" y="349550"/>
                    <a:pt x="905784" y="221971"/>
                    <a:pt x="914400" y="553673"/>
                  </a:cubicBezTo>
                  <a:cubicBezTo>
                    <a:pt x="917378" y="668318"/>
                    <a:pt x="918015" y="783038"/>
                    <a:pt x="922789" y="897622"/>
                  </a:cubicBezTo>
                  <a:cubicBezTo>
                    <a:pt x="923612" y="917378"/>
                    <a:pt x="928725" y="936725"/>
                    <a:pt x="931178" y="956345"/>
                  </a:cubicBezTo>
                  <a:cubicBezTo>
                    <a:pt x="934922" y="986295"/>
                    <a:pt x="936168" y="1051914"/>
                    <a:pt x="956345" y="1082179"/>
                  </a:cubicBezTo>
                  <a:cubicBezTo>
                    <a:pt x="961938" y="1090568"/>
                    <a:pt x="965535" y="1100707"/>
                    <a:pt x="973123" y="1107346"/>
                  </a:cubicBezTo>
                  <a:cubicBezTo>
                    <a:pt x="988298" y="1120625"/>
                    <a:pt x="1023457" y="1140902"/>
                    <a:pt x="1023457" y="1140902"/>
                  </a:cubicBezTo>
                  <a:lnTo>
                    <a:pt x="1073791" y="1216403"/>
                  </a:lnTo>
                  <a:cubicBezTo>
                    <a:pt x="1079384" y="1224792"/>
                    <a:pt x="1087381" y="1232005"/>
                    <a:pt x="1090569" y="1241570"/>
                  </a:cubicBezTo>
                  <a:lnTo>
                    <a:pt x="1115736" y="1317071"/>
                  </a:lnTo>
                  <a:lnTo>
                    <a:pt x="1140903" y="1392572"/>
                  </a:lnTo>
                  <a:lnTo>
                    <a:pt x="1149292" y="1417739"/>
                  </a:lnTo>
                  <a:cubicBezTo>
                    <a:pt x="1184175" y="1365414"/>
                    <a:pt x="1151304" y="1419503"/>
                    <a:pt x="1174459" y="1367405"/>
                  </a:cubicBezTo>
                  <a:cubicBezTo>
                    <a:pt x="1182077" y="1350263"/>
                    <a:pt x="1193694" y="1334867"/>
                    <a:pt x="1199626" y="1317071"/>
                  </a:cubicBezTo>
                  <a:cubicBezTo>
                    <a:pt x="1210564" y="1284257"/>
                    <a:pt x="1215881" y="1249824"/>
                    <a:pt x="1224793" y="1216403"/>
                  </a:cubicBezTo>
                  <a:cubicBezTo>
                    <a:pt x="1227071" y="1207859"/>
                    <a:pt x="1231037" y="1199815"/>
                    <a:pt x="1233182" y="1191236"/>
                  </a:cubicBezTo>
                  <a:cubicBezTo>
                    <a:pt x="1239435" y="1166225"/>
                    <a:pt x="1244055" y="1140831"/>
                    <a:pt x="1249960" y="1115735"/>
                  </a:cubicBezTo>
                  <a:cubicBezTo>
                    <a:pt x="1255241" y="1093289"/>
                    <a:pt x="1262488" y="1071287"/>
                    <a:pt x="1266738" y="1048623"/>
                  </a:cubicBezTo>
                  <a:cubicBezTo>
                    <a:pt x="1270893" y="1026465"/>
                    <a:pt x="1272147" y="1003859"/>
                    <a:pt x="1275127" y="981512"/>
                  </a:cubicBezTo>
                  <a:cubicBezTo>
                    <a:pt x="1277740" y="961912"/>
                    <a:pt x="1280720" y="942363"/>
                    <a:pt x="1283516" y="922789"/>
                  </a:cubicBezTo>
                  <a:cubicBezTo>
                    <a:pt x="1286312" y="878048"/>
                    <a:pt x="1287444" y="833171"/>
                    <a:pt x="1291905" y="788565"/>
                  </a:cubicBezTo>
                  <a:cubicBezTo>
                    <a:pt x="1294520" y="762412"/>
                    <a:pt x="1302721" y="753689"/>
                    <a:pt x="1308683" y="729842"/>
                  </a:cubicBezTo>
                  <a:cubicBezTo>
                    <a:pt x="1312141" y="716009"/>
                    <a:pt x="1313614" y="701730"/>
                    <a:pt x="1317072" y="687897"/>
                  </a:cubicBezTo>
                  <a:cubicBezTo>
                    <a:pt x="1319217" y="679318"/>
                    <a:pt x="1321978" y="670858"/>
                    <a:pt x="1325461" y="662730"/>
                  </a:cubicBezTo>
                  <a:cubicBezTo>
                    <a:pt x="1339866" y="629118"/>
                    <a:pt x="1342759" y="635485"/>
                    <a:pt x="1350628" y="604007"/>
                  </a:cubicBezTo>
                  <a:cubicBezTo>
                    <a:pt x="1351306" y="601294"/>
                    <a:pt x="1350628" y="598414"/>
                    <a:pt x="1350628" y="595618"/>
                  </a:cubicBezTo>
                </a:path>
              </a:pathLst>
            </a:custGeom>
            <a:ln>
              <a:prstDash val="lgDash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2E79104-2B06-4D5E-8C2C-979192BCE4FA}"/>
                </a:ext>
              </a:extLst>
            </p:cNvPr>
            <p:cNvSpPr/>
            <p:nvPr/>
          </p:nvSpPr>
          <p:spPr>
            <a:xfrm>
              <a:off x="3477411" y="5457493"/>
              <a:ext cx="1736522" cy="50334"/>
            </a:xfrm>
            <a:custGeom>
              <a:avLst/>
              <a:gdLst>
                <a:gd name="connsiteX0" fmla="*/ 0 w 1736522"/>
                <a:gd name="connsiteY0" fmla="*/ 50334 h 50334"/>
                <a:gd name="connsiteX1" fmla="*/ 134224 w 1736522"/>
                <a:gd name="connsiteY1" fmla="*/ 41945 h 50334"/>
                <a:gd name="connsiteX2" fmla="*/ 226503 w 1736522"/>
                <a:gd name="connsiteY2" fmla="*/ 33556 h 50334"/>
                <a:gd name="connsiteX3" fmla="*/ 1149292 w 1736522"/>
                <a:gd name="connsiteY3" fmla="*/ 25167 h 50334"/>
                <a:gd name="connsiteX4" fmla="*/ 1191237 w 1736522"/>
                <a:gd name="connsiteY4" fmla="*/ 16778 h 50334"/>
                <a:gd name="connsiteX5" fmla="*/ 1384184 w 1736522"/>
                <a:gd name="connsiteY5" fmla="*/ 0 h 50334"/>
                <a:gd name="connsiteX6" fmla="*/ 1736522 w 1736522"/>
                <a:gd name="connsiteY6" fmla="*/ 8389 h 5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6522" h="50334">
                  <a:moveTo>
                    <a:pt x="0" y="50334"/>
                  </a:moveTo>
                  <a:lnTo>
                    <a:pt x="134224" y="41945"/>
                  </a:lnTo>
                  <a:cubicBezTo>
                    <a:pt x="165026" y="39663"/>
                    <a:pt x="195621" y="34066"/>
                    <a:pt x="226503" y="33556"/>
                  </a:cubicBezTo>
                  <a:lnTo>
                    <a:pt x="1149292" y="25167"/>
                  </a:lnTo>
                  <a:cubicBezTo>
                    <a:pt x="1163274" y="22371"/>
                    <a:pt x="1177104" y="18662"/>
                    <a:pt x="1191237" y="16778"/>
                  </a:cubicBezTo>
                  <a:cubicBezTo>
                    <a:pt x="1240397" y="10223"/>
                    <a:pt x="1339232" y="3458"/>
                    <a:pt x="1384184" y="0"/>
                  </a:cubicBezTo>
                  <a:cubicBezTo>
                    <a:pt x="1669391" y="9507"/>
                    <a:pt x="1551917" y="8389"/>
                    <a:pt x="1736522" y="8389"/>
                  </a:cubicBezTo>
                </a:path>
              </a:pathLst>
            </a:custGeom>
            <a:ln>
              <a:prstDash val="dash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F4A8F48-40C9-4E5E-8C73-3C54A131129B}"/>
                </a:ext>
              </a:extLst>
            </p:cNvPr>
            <p:cNvSpPr/>
            <p:nvPr/>
          </p:nvSpPr>
          <p:spPr>
            <a:xfrm>
              <a:off x="1447808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850C82D-B027-4141-8796-759E4CA8C932}"/>
                </a:ext>
              </a:extLst>
            </p:cNvPr>
            <p:cNvSpPr/>
            <p:nvPr/>
          </p:nvSpPr>
          <p:spPr>
            <a:xfrm>
              <a:off x="5281866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7B3E7FD-CDC6-418B-B088-C44FD3AA3956}"/>
                </a:ext>
              </a:extLst>
            </p:cNvPr>
            <p:cNvSpPr/>
            <p:nvPr/>
          </p:nvSpPr>
          <p:spPr>
            <a:xfrm>
              <a:off x="6024250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BBE963-69B9-4D5E-A07B-AF65E7F352B4}"/>
                </a:ext>
              </a:extLst>
            </p:cNvPr>
            <p:cNvSpPr txBox="1"/>
            <p:nvPr/>
          </p:nvSpPr>
          <p:spPr>
            <a:xfrm>
              <a:off x="1825683" y="6365027"/>
              <a:ext cx="152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Training Instability</a:t>
              </a:r>
              <a:endParaRPr lang="en-US" sz="1200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8C15D74-E851-428E-A3FD-76520A3E7369}"/>
                </a:ext>
              </a:extLst>
            </p:cNvPr>
            <p:cNvCxnSpPr/>
            <p:nvPr/>
          </p:nvCxnSpPr>
          <p:spPr>
            <a:xfrm flipH="1">
              <a:off x="1836606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C1AA04B-B88E-4FD7-8AFD-A9FDB4E8E651}"/>
                </a:ext>
              </a:extLst>
            </p:cNvPr>
            <p:cNvCxnSpPr/>
            <p:nvPr/>
          </p:nvCxnSpPr>
          <p:spPr>
            <a:xfrm flipH="1">
              <a:off x="3404663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1956F04-852B-4691-924D-24679437007B}"/>
                </a:ext>
              </a:extLst>
            </p:cNvPr>
            <p:cNvCxnSpPr/>
            <p:nvPr/>
          </p:nvCxnSpPr>
          <p:spPr>
            <a:xfrm flipH="1">
              <a:off x="5943034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02CA08A-411D-4900-87F7-9C5414B35525}"/>
                </a:ext>
              </a:extLst>
            </p:cNvPr>
            <p:cNvCxnSpPr/>
            <p:nvPr/>
          </p:nvCxnSpPr>
          <p:spPr>
            <a:xfrm flipH="1">
              <a:off x="7705937" y="4563108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75D249A-70E6-40C1-954E-0B583EDCF6F7}"/>
                </a:ext>
              </a:extLst>
            </p:cNvPr>
            <p:cNvSpPr/>
            <p:nvPr/>
          </p:nvSpPr>
          <p:spPr>
            <a:xfrm>
              <a:off x="7791886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D93242-BD88-4A1B-98FA-750A9A5214D5}"/>
                </a:ext>
              </a:extLst>
            </p:cNvPr>
            <p:cNvSpPr txBox="1"/>
            <p:nvPr/>
          </p:nvSpPr>
          <p:spPr>
            <a:xfrm>
              <a:off x="3900421" y="6365027"/>
              <a:ext cx="16038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Unreachable optimum</a:t>
              </a:r>
              <a:endParaRPr lang="en-US" sz="12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F2D66E0-4771-4276-AD63-F792BC8D1D0E}"/>
                </a:ext>
              </a:extLst>
            </p:cNvPr>
            <p:cNvSpPr txBox="1"/>
            <p:nvPr/>
          </p:nvSpPr>
          <p:spPr>
            <a:xfrm>
              <a:off x="6057012" y="6365027"/>
              <a:ext cx="16038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Generalization Issue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B6DE68C-7245-47BF-9C18-36D02B2B6FAA}"/>
                    </a:ext>
                  </a:extLst>
                </p:cNvPr>
                <p:cNvSpPr txBox="1"/>
                <p:nvPr/>
              </p:nvSpPr>
              <p:spPr>
                <a:xfrm>
                  <a:off x="5315644" y="5712211"/>
                  <a:ext cx="439672" cy="367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B6DE68C-7245-47BF-9C18-36D02B2B6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5644" y="5712211"/>
                  <a:ext cx="439672" cy="367986"/>
                </a:xfrm>
                <a:prstGeom prst="rect">
                  <a:avLst/>
                </a:prstGeom>
                <a:blipFill>
                  <a:blip r:embed="rId2"/>
                  <a:stretch>
                    <a:fillRect l="-12500" t="-3279" r="-9722" b="-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34CA71-3336-4170-AF66-C7FFAAD7842A}"/>
                    </a:ext>
                  </a:extLst>
                </p:cNvPr>
                <p:cNvSpPr txBox="1"/>
                <p:nvPr/>
              </p:nvSpPr>
              <p:spPr>
                <a:xfrm>
                  <a:off x="6058441" y="5803198"/>
                  <a:ext cx="2647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34CA71-3336-4170-AF66-C7FFAAD78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441" y="5803198"/>
                  <a:ext cx="2647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182" r="-2273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C2EEDD8-D7E9-4138-9C80-B33342543AB9}"/>
                    </a:ext>
                  </a:extLst>
                </p:cNvPr>
                <p:cNvSpPr txBox="1"/>
                <p:nvPr/>
              </p:nvSpPr>
              <p:spPr>
                <a:xfrm>
                  <a:off x="7826077" y="5796337"/>
                  <a:ext cx="264752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C2EEDD8-D7E9-4138-9C80-B33342543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077" y="5796337"/>
                  <a:ext cx="264752" cy="283860"/>
                </a:xfrm>
                <a:prstGeom prst="rect">
                  <a:avLst/>
                </a:prstGeom>
                <a:blipFill>
                  <a:blip r:embed="rId4"/>
                  <a:stretch>
                    <a:fillRect l="-18182" t="-29787" r="-5227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9A7B6FA-2CF2-4330-AA75-CA4B0915E3F9}"/>
                    </a:ext>
                  </a:extLst>
                </p:cNvPr>
                <p:cNvSpPr txBox="1"/>
                <p:nvPr/>
              </p:nvSpPr>
              <p:spPr>
                <a:xfrm>
                  <a:off x="1398237" y="5712211"/>
                  <a:ext cx="459228" cy="367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9A7B6FA-2CF2-4330-AA75-CA4B0915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237" y="5712211"/>
                  <a:ext cx="459228" cy="367986"/>
                </a:xfrm>
                <a:prstGeom prst="rect">
                  <a:avLst/>
                </a:prstGeom>
                <a:blipFill>
                  <a:blip r:embed="rId5"/>
                  <a:stretch>
                    <a:fillRect l="-12000" t="-3279" r="-9333" b="-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FCADD0D8-4D71-48D5-A5AA-A1591EA9BD2E}"/>
              </a:ext>
            </a:extLst>
          </p:cNvPr>
          <p:cNvSpPr/>
          <p:nvPr/>
        </p:nvSpPr>
        <p:spPr>
          <a:xfrm>
            <a:off x="4894002" y="1793759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308702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Training Instability</a:t>
            </a:r>
            <a:endParaRPr lang="zh-CN" altLang="en-US" sz="36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6158" t="-179787" b="-26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2"/>
                  <a:stretch>
                    <a:fillRect l="-6158" t="-179787" b="-26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52322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GANs, Least-squares GANs, f-GANs,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3891</TotalTime>
  <Words>1782</Words>
  <Application>Microsoft Office PowerPoint</Application>
  <PresentationFormat>全屏显示(4:3)</PresentationFormat>
  <Paragraphs>313</Paragraphs>
  <Slides>34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Calibri</vt:lpstr>
      <vt:lpstr>Arial</vt:lpstr>
      <vt:lpstr>Cambria Math</vt:lpstr>
      <vt:lpstr>2016-VI主题</vt:lpstr>
      <vt:lpstr>About Me</vt:lpstr>
      <vt:lpstr>On the Convergence of GANs</vt:lpstr>
      <vt:lpstr>The Convergence Issues</vt:lpstr>
      <vt:lpstr>Introduction</vt:lpstr>
      <vt:lpstr>The Convergence Issues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Understanding Unregularized GANs</vt:lpstr>
      <vt:lpstr>Unreachable Optimum</vt:lpstr>
      <vt:lpstr>The Evidences</vt:lpstr>
      <vt:lpstr>The Evidences</vt:lpstr>
      <vt:lpstr>Possible Causes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zhou zhiming</cp:lastModifiedBy>
  <cp:revision>317</cp:revision>
  <dcterms:created xsi:type="dcterms:W3CDTF">2016-01-21T16:32:22Z</dcterms:created>
  <dcterms:modified xsi:type="dcterms:W3CDTF">2020-09-05T15:30:00Z</dcterms:modified>
</cp:coreProperties>
</file>